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Noto Sans TC"/>
      <p:regular r:id="rId14"/>
      <p:bold r:id="rId15"/>
    </p:embeddedFont>
    <p:embeddedFont>
      <p:font typeface="Sor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TC-bold.fntdata"/><Relationship Id="rId14" Type="http://schemas.openxmlformats.org/officeDocument/2006/relationships/font" Target="fonts/NotoSansTC-regular.fntdata"/><Relationship Id="rId17" Type="http://schemas.openxmlformats.org/officeDocument/2006/relationships/font" Target="fonts/Sora-bold.fntdata"/><Relationship Id="rId16" Type="http://schemas.openxmlformats.org/officeDocument/2006/relationships/font" Target="fonts/S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49c315fe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49c315fe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549c315fe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1655088"/>
            <a:ext cx="4919424" cy="4919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Zipf's Law in Drake's Lyrics</a:t>
            </a:r>
            <a:endParaRPr b="0" i="0" sz="44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Exploring Patterns in Word Frequencies</a:t>
            </a:r>
            <a:endParaRPr b="0" i="0" sz="175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8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793790" y="1988463"/>
            <a:ext cx="740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Introduction to Zipf's Law</a:t>
            </a:r>
            <a:endParaRPr b="0" i="0" sz="44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93790" y="3037403"/>
            <a:ext cx="6408000" cy="1306800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Definition</a:t>
            </a:r>
            <a:endParaRPr b="0" i="0" sz="22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020604" y="3754636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Word frequency inversely proportional to its rank in text.</a:t>
            </a:r>
            <a:endParaRPr b="0" i="0" sz="175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428667" y="3037403"/>
            <a:ext cx="6408063" cy="1306949"/>
          </a:xfrm>
          <a:prstGeom prst="roundRect">
            <a:avLst>
              <a:gd fmla="val 260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7655481" y="326421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Formula</a:t>
            </a:r>
            <a:endParaRPr b="0" i="0" sz="22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7655481" y="3754636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f(n) ≈ 1/(n^s); where n is rank, s is about 1.</a:t>
            </a:r>
            <a:endParaRPr b="0" i="0" sz="175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793790" y="4571167"/>
            <a:ext cx="6408063" cy="1669852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1020604" y="47979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Significance</a:t>
            </a:r>
            <a:endParaRPr b="0" i="0" sz="22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1020604" y="5288399"/>
            <a:ext cx="59544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Appears in many languages and diverse datasets naturally.</a:t>
            </a:r>
            <a:endParaRPr b="0" i="0" sz="175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7428667" y="4571167"/>
            <a:ext cx="6408063" cy="1669852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7655481" y="47979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Examples</a:t>
            </a:r>
            <a:endParaRPr b="0" i="0" sz="220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7655481" y="5288399"/>
            <a:ext cx="59544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Commonly seen in large collections of text like books.</a:t>
            </a:r>
            <a:endParaRPr b="0" i="0" sz="175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738902" y="753189"/>
            <a:ext cx="5711904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150"/>
              <a:buFont typeface="Sora"/>
              <a:buNone/>
            </a:pPr>
            <a:r>
              <a:rPr b="0" i="0" lang="en-US" sz="41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Project Methodology</a:t>
            </a:r>
            <a:endParaRPr b="0" i="0" sz="41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38902" y="1729621"/>
            <a:ext cx="475059" cy="475059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818078" y="1769209"/>
            <a:ext cx="316706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4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1425059" y="1802130"/>
            <a:ext cx="263925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Data Source</a:t>
            </a:r>
            <a:endParaRPr b="0" i="0" sz="20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1425059" y="2258735"/>
            <a:ext cx="5151239" cy="337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Used provided Drake.csv file.</a:t>
            </a:r>
            <a:endParaRPr b="0" i="0" sz="16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38902" y="3018592"/>
            <a:ext cx="475059" cy="475059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818078" y="3058180"/>
            <a:ext cx="316706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4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1425059" y="3091101"/>
            <a:ext cx="263925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Data Cleaning</a:t>
            </a:r>
            <a:endParaRPr b="0" i="0" sz="20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1425059" y="3547705"/>
            <a:ext cx="5151239" cy="67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Removed punctuation, stop words, and lemmatized words.</a:t>
            </a:r>
            <a:endParaRPr b="0" i="0" sz="16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38902" y="4645223"/>
            <a:ext cx="475059" cy="475059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18078" y="4684812"/>
            <a:ext cx="316706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4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1425059" y="4717733"/>
            <a:ext cx="263925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Frequency Analysis</a:t>
            </a:r>
            <a:endParaRPr b="0" i="0" sz="20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1425059" y="5174337"/>
            <a:ext cx="5151239" cy="67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Computed word frequencies and ranked them in order.</a:t>
            </a:r>
            <a:endParaRPr b="0" i="0" sz="165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738902" y="6271855"/>
            <a:ext cx="475059" cy="475059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818078" y="6311444"/>
            <a:ext cx="316706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45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1425059" y="6344364"/>
            <a:ext cx="263925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Tools Used</a:t>
            </a:r>
            <a:endParaRPr b="0" i="0" sz="2050" u="none" cap="none" strike="noStrike"/>
          </a:p>
        </p:txBody>
      </p:sp>
      <p:sp>
        <p:nvSpPr>
          <p:cNvPr id="94" name="Google Shape;94;p13"/>
          <p:cNvSpPr/>
          <p:nvPr/>
        </p:nvSpPr>
        <p:spPr>
          <a:xfrm>
            <a:off x="1425059" y="6800969"/>
            <a:ext cx="5151239" cy="67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Python libraries: Numpy, Pandas, Matplotlib, Seaborn.</a:t>
            </a:r>
            <a:endParaRPr b="0" i="0" sz="165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024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124" y="1412925"/>
            <a:ext cx="6900886" cy="5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793790" y="2539960"/>
            <a:ext cx="89219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Data Visualization and Analysis</a:t>
            </a:r>
            <a:endParaRPr b="0" i="0" sz="44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793790" y="3815715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Ranked Frequency Plot</a:t>
            </a:r>
            <a:endParaRPr b="0" i="0" sz="22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793790" y="4751189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Shows power law distribution in word usage.</a:t>
            </a:r>
            <a:endParaRPr b="0" i="0" sz="17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Log-Log Plot</a:t>
            </a:r>
            <a:endParaRPr b="0" i="0" sz="22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Linear pattern confirms Zipfian distribution.</a:t>
            </a:r>
            <a:endParaRPr b="0" i="0" sz="17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7607022" y="3815715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Regression Analysis</a:t>
            </a:r>
            <a:endParaRPr b="0" i="0" sz="22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607022" y="4751189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R-squared of 0.87 indicates strong model fit.</a:t>
            </a:r>
            <a:endParaRPr b="0" i="0" sz="175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Deviation</a:t>
            </a:r>
            <a:endParaRPr b="0" i="0" sz="22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Outliers reveal unique linguistic or album-specific effects.</a:t>
            </a:r>
            <a:endParaRPr b="0" i="0" sz="175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50" y="637100"/>
            <a:ext cx="6539026" cy="323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50" y="3993773"/>
            <a:ext cx="6539026" cy="37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7523451" y="1259079"/>
            <a:ext cx="5355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Key Findings &amp; Insights</a:t>
            </a:r>
            <a:endParaRPr b="0" i="0" sz="360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7523440" y="2243971"/>
            <a:ext cx="6539100" cy="1013100"/>
          </a:xfrm>
          <a:prstGeom prst="roundRect">
            <a:avLst>
              <a:gd fmla="val 2435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687866" y="2408397"/>
            <a:ext cx="2211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Zipf's Law Confirmed</a:t>
            </a:r>
            <a:endParaRPr b="0" i="0" sz="16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687866" y="2829759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Drake's lyrics closely follow expected word rank patterns.</a:t>
            </a:r>
            <a:endParaRPr b="0" i="0" sz="12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523440" y="3421619"/>
            <a:ext cx="6539100" cy="1013100"/>
          </a:xfrm>
          <a:prstGeom prst="roundRect">
            <a:avLst>
              <a:gd fmla="val 2435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7687866" y="3586044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Common Themes</a:t>
            </a:r>
            <a:endParaRPr b="0" i="0" sz="16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7687866" y="4007406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Frequent words relate to like, know, and fame topics.</a:t>
            </a:r>
            <a:endParaRPr b="0" i="0" sz="125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7523440" y="4599266"/>
            <a:ext cx="6539100" cy="1013100"/>
          </a:xfrm>
          <a:prstGeom prst="roundRect">
            <a:avLst>
              <a:gd fmla="val 2435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7687866" y="4763691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Outlier Words</a:t>
            </a:r>
            <a:endParaRPr b="0" i="0" sz="16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7687866" y="5185053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Unique terms tied to specific albums or time periods.</a:t>
            </a:r>
            <a:endParaRPr b="0" i="0" sz="12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7523440" y="5776913"/>
            <a:ext cx="6539100" cy="1013100"/>
          </a:xfrm>
          <a:prstGeom prst="roundRect">
            <a:avLst>
              <a:gd fmla="val 2435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687866" y="5941338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Word Ratios</a:t>
            </a:r>
            <a:endParaRPr b="0" i="0" sz="1600" u="none" cap="none" strike="noStrike"/>
          </a:p>
        </p:txBody>
      </p:sp>
      <p:sp>
        <p:nvSpPr>
          <p:cNvPr id="132" name="Google Shape;132;p15"/>
          <p:cNvSpPr/>
          <p:nvPr/>
        </p:nvSpPr>
        <p:spPr>
          <a:xfrm>
            <a:off x="7687866" y="6362701"/>
            <a:ext cx="621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Top 10 words hold 20% of corpus; top 100 hold 40%.</a:t>
            </a:r>
            <a:endParaRPr b="0" i="0" sz="125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12499775" y="7691178"/>
            <a:ext cx="1995000" cy="4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652939" y="941665"/>
            <a:ext cx="6434733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650"/>
              <a:buFont typeface="Sora"/>
              <a:buNone/>
            </a:pPr>
            <a:r>
              <a:rPr b="0" i="0" lang="en-US" sz="36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Creative Applications of Zipf's Law</a:t>
            </a:r>
            <a:endParaRPr b="0" i="0" sz="36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652939" y="2317313"/>
            <a:ext cx="419695" cy="419695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8" y="2352258"/>
            <a:ext cx="279797" cy="3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1259086" y="2381369"/>
            <a:ext cx="2732246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Authorship Attribution</a:t>
            </a:r>
            <a:endParaRPr b="0" i="0" sz="18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1259086" y="2859286"/>
            <a:ext cx="582858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Use word patterns to identify lyric authorship.</a:t>
            </a:r>
            <a:endParaRPr b="0" i="0" sz="14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652939" y="3530798"/>
            <a:ext cx="419695" cy="419695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8" y="3565743"/>
            <a:ext cx="279797" cy="3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1259086" y="3594854"/>
            <a:ext cx="2417088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Genre Classification</a:t>
            </a:r>
            <a:endParaRPr b="0" i="0" sz="180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1259086" y="4072771"/>
            <a:ext cx="582858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Distinguish musical styles by lexical frequency features.</a:t>
            </a:r>
            <a:endParaRPr b="0" i="0" sz="14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652939" y="4744283"/>
            <a:ext cx="419695" cy="419695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8" y="4779228"/>
            <a:ext cx="279797" cy="3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1259086" y="4808339"/>
            <a:ext cx="2698909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Predictive Text Models</a:t>
            </a:r>
            <a:endParaRPr b="0" i="0" sz="180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1259086" y="5286256"/>
            <a:ext cx="582858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Enhance language models by understanding word usage.</a:t>
            </a:r>
            <a:endParaRPr b="0" i="0" sz="145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652939" y="5957768"/>
            <a:ext cx="419695" cy="419695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28" y="5992713"/>
            <a:ext cx="279797" cy="3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1259086" y="6021824"/>
            <a:ext cx="2532459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Example Comparison</a:t>
            </a:r>
            <a:endParaRPr b="0" i="0" sz="1800" u="none" cap="none" strike="noStrike"/>
          </a:p>
        </p:txBody>
      </p:sp>
      <p:sp>
        <p:nvSpPr>
          <p:cNvPr id="155" name="Google Shape;155;p16"/>
          <p:cNvSpPr/>
          <p:nvPr/>
        </p:nvSpPr>
        <p:spPr>
          <a:xfrm>
            <a:off x="1259086" y="6499741"/>
            <a:ext cx="5828586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Contrast Drake’s word use with Kendrick Lamar’s style.</a:t>
            </a:r>
            <a:endParaRPr b="0" i="0" sz="145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652939" y="7008019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pic>
        <p:nvPicPr>
          <p:cNvPr descr="preencoded.png"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0348" y="2012752"/>
            <a:ext cx="6434733" cy="420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>
            <a:off x="793790" y="10131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b="0" i="0" sz="4450" u="none" cap="none" strike="noStrike"/>
          </a:p>
        </p:txBody>
      </p:sp>
      <p:pic>
        <p:nvPicPr>
          <p:cNvPr descr="preencoded.png"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609" y="21755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/>
          <p:nvPr/>
        </p:nvSpPr>
        <p:spPr>
          <a:xfrm>
            <a:off x="972026" y="2969300"/>
            <a:ext cx="3802023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Sora"/>
              <a:buNone/>
            </a:pPr>
            <a:r>
              <a:rPr b="1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Zipf's Law Confirmed</a:t>
            </a:r>
            <a:r>
              <a:rPr b="0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0" i="0" sz="2650" u="none" cap="none" strike="noStrike"/>
          </a:p>
        </p:txBody>
      </p:sp>
      <p:sp>
        <p:nvSpPr>
          <p:cNvPr id="167" name="Google Shape;167;p17"/>
          <p:cNvSpPr/>
          <p:nvPr/>
        </p:nvSpPr>
        <p:spPr>
          <a:xfrm>
            <a:off x="793790" y="3530679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Drake’s lyrics follow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Zipf’s Law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– few words occur very frequently.</a:t>
            </a:r>
            <a:endParaRPr b="0" i="0" sz="1750" u="none" cap="none" strike="noStrike"/>
          </a:p>
        </p:txBody>
      </p:sp>
      <p:pic>
        <p:nvPicPr>
          <p:cNvPr descr="preencoded.png" id="168" name="Google Shape;1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1712" y="21755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5614035" y="2969300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Sora"/>
              <a:buNone/>
            </a:pPr>
            <a:r>
              <a:rPr b="1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Log-Log Trend</a:t>
            </a:r>
            <a:r>
              <a:rPr b="0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0" i="0" sz="2650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5235893" y="3530679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The frequency vs. rank plot is nearly linear on a log-log scale.</a:t>
            </a:r>
            <a:endParaRPr b="0" i="0" sz="1750" u="none" cap="none" strike="noStrike"/>
          </a:p>
        </p:txBody>
      </p:sp>
      <p:pic>
        <p:nvPicPr>
          <p:cNvPr descr="preencoded.png" id="171" name="Google Shape;17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3815" y="21755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9804916" y="2969300"/>
            <a:ext cx="3904774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Sora"/>
              <a:buNone/>
            </a:pPr>
            <a:r>
              <a:rPr b="1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Stop Words Removed</a:t>
            </a:r>
            <a:r>
              <a:rPr b="0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0" i="0" sz="2650" u="none" cap="none" strike="noStrike"/>
          </a:p>
        </p:txBody>
      </p:sp>
      <p:sp>
        <p:nvSpPr>
          <p:cNvPr id="173" name="Google Shape;173;p17"/>
          <p:cNvSpPr/>
          <p:nvPr/>
        </p:nvSpPr>
        <p:spPr>
          <a:xfrm>
            <a:off x="9677995" y="3530679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Filtering stop words revealed meaningful, content-rich vocabulary.</a:t>
            </a:r>
            <a:endParaRPr b="0" i="0" sz="1750" u="none" cap="none" strike="noStrike"/>
          </a:p>
        </p:txBody>
      </p:sp>
      <p:pic>
        <p:nvPicPr>
          <p:cNvPr descr="preencoded.png" id="174" name="Google Shape;17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0601" y="471011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3392924" y="5503902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Sora"/>
              <a:buNone/>
            </a:pPr>
            <a:r>
              <a:rPr b="1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Zipf Exponent ≈ -1</a:t>
            </a:r>
            <a:r>
              <a:rPr b="0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0" i="0" sz="2650" u="none" cap="none" strike="noStrike"/>
          </a:p>
        </p:txBody>
      </p:sp>
      <p:sp>
        <p:nvSpPr>
          <p:cNvPr id="176" name="Google Shape;176;p17"/>
          <p:cNvSpPr/>
          <p:nvPr/>
        </p:nvSpPr>
        <p:spPr>
          <a:xfrm>
            <a:off x="3014782" y="6065282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The slope of the regression line closely matches Zipf’s prediction.</a:t>
            </a:r>
            <a:endParaRPr b="0" i="0" sz="1750" u="none" cap="none" strike="noStrike"/>
          </a:p>
        </p:txBody>
      </p:sp>
      <p:pic>
        <p:nvPicPr>
          <p:cNvPr descr="preencoded.png" id="177" name="Google Shape;17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2704" y="471011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7456884" y="5503902"/>
            <a:ext cx="4158615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Sora"/>
              <a:buNone/>
            </a:pPr>
            <a:r>
              <a:rPr b="1" i="0" lang="en-US" sz="26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Language Pattern </a:t>
            </a:r>
            <a:r>
              <a:rPr b="1" lang="en-US" sz="26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0" i="0" sz="2650" u="none" cap="none" strike="noStrike"/>
          </a:p>
        </p:txBody>
      </p:sp>
      <p:sp>
        <p:nvSpPr>
          <p:cNvPr id="179" name="Google Shape;179;p17"/>
          <p:cNvSpPr/>
          <p:nvPr/>
        </p:nvSpPr>
        <p:spPr>
          <a:xfrm>
            <a:off x="7456884" y="6065273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Even creative text like rap lyrics follows natural language laws.</a:t>
            </a:r>
            <a:endParaRPr b="0" i="0" sz="1750" u="none" cap="none" strike="noStrike"/>
          </a:p>
        </p:txBody>
      </p:sp>
      <p:sp>
        <p:nvSpPr>
          <p:cNvPr id="180" name="Google Shape;180;p17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793790" y="2539960"/>
            <a:ext cx="57531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Team Contributions</a:t>
            </a:r>
            <a:endParaRPr b="0" i="0" sz="445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Shivansh Bhargava</a:t>
            </a:r>
            <a:endParaRPr b="0" i="0" sz="220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Led data collection, cleaning, and initial word frequency analysis.</a:t>
            </a:r>
            <a:endParaRPr b="0" i="0" sz="175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Devansh Saini</a:t>
            </a:r>
            <a:endParaRPr b="0" i="0" sz="220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Handled visualization design and statistical regression tests.</a:t>
            </a:r>
            <a:endParaRPr b="0" i="0" sz="175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Om Gupta</a:t>
            </a:r>
            <a:endParaRPr b="0" i="0" sz="2200" u="none" cap="none" strike="noStrike"/>
          </a:p>
        </p:txBody>
      </p:sp>
      <p:sp>
        <p:nvSpPr>
          <p:cNvPr id="192" name="Google Shape;192;p18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Interpreted findings and explored creative uses of Zipf's Law.</a:t>
            </a:r>
            <a:endParaRPr b="0" i="0" sz="1750" u="none" cap="none" strike="noStrike"/>
          </a:p>
        </p:txBody>
      </p:sp>
      <p:sp>
        <p:nvSpPr>
          <p:cNvPr id="193" name="Google Shape;193;p18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Kirti Gautam</a:t>
            </a:r>
            <a:endParaRPr b="0" i="0" sz="2200" u="none" cap="none" strike="noStrike"/>
          </a:p>
        </p:txBody>
      </p:sp>
      <p:sp>
        <p:nvSpPr>
          <p:cNvPr id="194" name="Google Shape;194;p1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Managed presentation design and project coordination efforts.</a:t>
            </a:r>
            <a:endParaRPr b="0" i="0" sz="1750" u="none" cap="none" strike="noStrike"/>
          </a:p>
        </p:txBody>
      </p:sp>
      <p:sp>
        <p:nvSpPr>
          <p:cNvPr id="195" name="Google Shape;195;p18"/>
          <p:cNvSpPr/>
          <p:nvPr/>
        </p:nvSpPr>
        <p:spPr>
          <a:xfrm>
            <a:off x="12499775" y="7365850"/>
            <a:ext cx="1995000" cy="80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/>
        </p:nvSpPr>
        <p:spPr>
          <a:xfrm>
            <a:off x="1127625" y="3283650"/>
            <a:ext cx="1216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THANK YOU</a:t>
            </a:r>
            <a:endParaRPr sz="96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